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0" r:id="rId2"/>
    <p:sldId id="313" r:id="rId3"/>
    <p:sldId id="1297" r:id="rId4"/>
    <p:sldId id="1298" r:id="rId5"/>
    <p:sldId id="1299" r:id="rId6"/>
    <p:sldId id="277" r:id="rId7"/>
    <p:sldId id="278" r:id="rId8"/>
    <p:sldId id="296" r:id="rId9"/>
    <p:sldId id="279" r:id="rId10"/>
    <p:sldId id="280" r:id="rId11"/>
    <p:sldId id="281" r:id="rId12"/>
    <p:sldId id="282" r:id="rId13"/>
    <p:sldId id="285" r:id="rId14"/>
    <p:sldId id="297" r:id="rId15"/>
    <p:sldId id="287" r:id="rId16"/>
    <p:sldId id="288" r:id="rId17"/>
    <p:sldId id="1300" r:id="rId18"/>
    <p:sldId id="1294" r:id="rId19"/>
    <p:sldId id="1301" r:id="rId20"/>
    <p:sldId id="1302" r:id="rId21"/>
    <p:sldId id="1303" r:id="rId22"/>
    <p:sldId id="1304" r:id="rId23"/>
    <p:sldId id="1305" r:id="rId24"/>
    <p:sldId id="1306" r:id="rId25"/>
    <p:sldId id="1307" r:id="rId26"/>
    <p:sldId id="1308" r:id="rId27"/>
    <p:sldId id="1309" r:id="rId28"/>
    <p:sldId id="1310" r:id="rId29"/>
    <p:sldId id="1311" r:id="rId30"/>
    <p:sldId id="1312" r:id="rId31"/>
    <p:sldId id="1313" r:id="rId32"/>
    <p:sldId id="1314" r:id="rId33"/>
    <p:sldId id="1315" r:id="rId34"/>
    <p:sldId id="1316" r:id="rId35"/>
    <p:sldId id="1317" r:id="rId36"/>
    <p:sldId id="1318" r:id="rId37"/>
    <p:sldId id="1319" r:id="rId38"/>
    <p:sldId id="346" r:id="rId39"/>
    <p:sldId id="347" r:id="rId40"/>
    <p:sldId id="348" r:id="rId41"/>
    <p:sldId id="412" r:id="rId42"/>
    <p:sldId id="257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162" autoAdjust="0"/>
  </p:normalViewPr>
  <p:slideViewPr>
    <p:cSldViewPr>
      <p:cViewPr varScale="1">
        <p:scale>
          <a:sx n="69" d="100"/>
          <a:sy n="69" d="100"/>
        </p:scale>
        <p:origin x="13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5D780-9A2E-4B0A-9BC0-EB98530F16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6D650-78DF-4806-9D67-9002F9D55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6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>
                <a:solidFill>
                  <a:srgbClr val="FFFFFF"/>
                </a:solidFill>
                <a:latin typeface="Arial"/>
                <a:cs typeface="Arial"/>
              </a:rPr>
              <a:t>Dubai </a:t>
            </a:r>
            <a:r>
              <a:rPr lang="en-US" sz="1200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99378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0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5356859" y="2567941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5" y="1131248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8" y="3808884"/>
            <a:ext cx="586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Dubai</a:t>
            </a:r>
            <a:r>
              <a:rPr lang="en-US" sz="900" baseline="0" dirty="0">
                <a:solidFill>
                  <a:srgbClr val="101141"/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Campus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0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Presenter details comes here</a:t>
            </a:r>
          </a:p>
          <a:p>
            <a:pPr lvl="0"/>
            <a:r>
              <a:rPr lang="en-GB" dirty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>
                <a:solidFill>
                  <a:srgbClr val="FFFFFF"/>
                </a:solidFill>
                <a:latin typeface="Arial"/>
                <a:cs typeface="Arial"/>
              </a:rPr>
              <a:t>Dubai </a:t>
            </a:r>
            <a:r>
              <a:rPr lang="en-US" sz="1200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6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7086600" y="11708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>
                <a:solidFill>
                  <a:srgbClr val="FFFFFF"/>
                </a:solidFill>
                <a:latin typeface="Arial"/>
                <a:cs typeface="Arial"/>
              </a:rPr>
              <a:t>Dubai </a:t>
            </a:r>
            <a:r>
              <a:rPr lang="en-US" sz="1200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928" y="789337"/>
            <a:ext cx="8779672" cy="5707884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114300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700427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211928" y="169555"/>
            <a:ext cx="6324600" cy="363845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304800" y="845097"/>
            <a:ext cx="4038600" cy="555570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610100" y="851887"/>
            <a:ext cx="4381500" cy="554891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35886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405" y="832066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405" y="1668596"/>
            <a:ext cx="4040188" cy="46255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5800" y="885966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11" y="1838927"/>
            <a:ext cx="4041775" cy="4455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299" y="735886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-7848"/>
            <a:ext cx="6324600" cy="700544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092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753658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-11317" y="735886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CPsYsB4OLI" TargetMode="External"/><Relationship Id="rId2" Type="http://schemas.openxmlformats.org/officeDocument/2006/relationships/hyperlink" Target="https://www.inf.uszeged.hu/~tothl/ML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810000"/>
            <a:ext cx="6248400" cy="1524000"/>
          </a:xfrm>
        </p:spPr>
        <p:txBody>
          <a:bodyPr/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CS F464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Dr. Pranav M. Pawar</a:t>
            </a:r>
          </a:p>
        </p:txBody>
      </p:sp>
    </p:spTree>
    <p:extLst>
      <p:ext uri="{BB962C8B-B14F-4D97-AF65-F5344CB8AC3E}">
        <p14:creationId xmlns:p14="http://schemas.microsoft.com/office/powerpoint/2010/main" val="144564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11">
            <a:extLst>
              <a:ext uri="{FF2B5EF4-FFF2-40B4-BE49-F238E27FC236}">
                <a16:creationId xmlns:a16="http://schemas.microsoft.com/office/drawing/2014/main" id="{99A3E35E-C804-4CD4-B97F-7EBB8E3A0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combination is a general concept that can be applied for any training task, and by using any set of classifiers that are diverse (according to the previous slides)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today we concentrate on those algorithms that were specially invented to exploit the ensemble approach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will create a large set of classifiers, here called the “base learners”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classifiers can be weak, as we expect that the power of these methods will be in the ensemble approach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create a lot from these base classifiers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try to force them to be diverse, or in better methods, to complement each other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their combination will seek maximum classification accuracy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methods will be: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Bagging, Boosting, AdaBoost, Random Forests</a:t>
            </a:r>
          </a:p>
          <a:p>
            <a:pPr eaLnBrk="1" hangingPunct="1"/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145DF-4CC2-44B0-B136-55E4012D13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hu-HU" dirty="0"/>
              <a:t> Ensemble-based methods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11">
            <a:extLst>
              <a:ext uri="{FF2B5EF4-FFF2-40B4-BE49-F238E27FC236}">
                <a16:creationId xmlns:a16="http://schemas.microsoft.com/office/drawing/2014/main" id="{8812A515-1457-4AAB-846C-04E40C8DB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 = </a:t>
            </a:r>
            <a:r>
              <a:rPr lang="en-US" altLang="hu-H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ootstrap + </a:t>
            </a:r>
            <a:r>
              <a:rPr lang="en-US" altLang="hu-H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</a:t>
            </a: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regat</a:t>
            </a:r>
            <a:r>
              <a:rPr lang="en-US" altLang="hu-H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bootstrap resampling to generate L different training sets from the original training set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L training sets it trains L base learners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testing it aggregates the L learners by taking their average (using uniform weights for each classifiers), or by majority voting</a:t>
            </a:r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diversity or complementarity of the base learners is not controlled in any way, it is left to chance and to the instability of the base learning method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ensemble model is almost always better than the unique base learners if the base learners are unstable (which means that a small change in the training dataset may cause a large change in the result of the training)</a:t>
            </a:r>
            <a:endParaRPr lang="hu-HU" altLang="hu-H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D9B574-084D-42C6-9BEC-9ECD9722FA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hu-HU" dirty="0"/>
              <a:t> Bagging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11">
            <a:extLst>
              <a:ext uri="{FF2B5EF4-FFF2-40B4-BE49-F238E27FC236}">
                <a16:creationId xmlns:a16="http://schemas.microsoft.com/office/drawing/2014/main" id="{EBDCD6AC-2DCB-4BD5-B183-F1CB0F72A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we have a training set with n samples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like to create L different training sets from this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resampling takes random samples from the original set with replacement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Randomness is required to obtain different sets for L rounds of resampling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replacement is required to be able to create sets of size n from the original data set of size 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L training sets are different, the result of the training over these set will also be more or less different, independent of what kind of training algorithm we use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better with unstable learners (e.g. neural nets, decision trees)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really effective with stable learners (e.g. k-NN, SVM)</a:t>
            </a:r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CC360E-F3DF-4D09-B97E-8876122896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hu-HU" dirty="0"/>
              <a:t> Bootstrap resampling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BBC14A-6449-4438-B316-9E07A8CB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64" y="838200"/>
            <a:ext cx="8779672" cy="570788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423B-8F38-44C1-96C5-A7DAFAB057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hu-HU" dirty="0"/>
              <a:t> </a:t>
            </a:r>
            <a:r>
              <a:rPr lang="en-US" altLang="hu-HU" sz="14400" dirty="0"/>
              <a:t>Bagging -Summary</a:t>
            </a:r>
            <a:endParaRPr lang="en-GB" sz="14400" dirty="0"/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8FFDA68E-D96C-40E7-BA48-67800983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8" y="1600200"/>
            <a:ext cx="7422906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1">
            <a:extLst>
              <a:ext uri="{FF2B5EF4-FFF2-40B4-BE49-F238E27FC236}">
                <a16:creationId xmlns:a16="http://schemas.microsoft.com/office/drawing/2014/main" id="{D245AABA-6AB2-4FDD-8E7B-5DDD15AF4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Random forest</a:t>
            </a:r>
            <a:r>
              <a:rPr lang="en-US" sz="2400" dirty="0"/>
              <a:t> (or </a:t>
            </a:r>
            <a:r>
              <a:rPr lang="en-US" sz="2400" b="1" dirty="0"/>
              <a:t>random forests</a:t>
            </a:r>
            <a:r>
              <a:rPr lang="en-US" sz="2400" dirty="0"/>
              <a:t>) is an ensemble classifier that consists of many decision trees and outputs the class that is the mode of the class's output by individual trees.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training data set Sn, T, m</a:t>
            </a:r>
            <a:endParaRPr lang="hu-HU" altLang="hu-H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FEE73-5298-48D3-B01A-9CD5DE9A23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7179472" cy="363845"/>
          </a:xfrm>
        </p:spPr>
        <p:txBody>
          <a:bodyPr>
            <a:noAutofit/>
          </a:bodyPr>
          <a:lstStyle/>
          <a:p>
            <a:r>
              <a:rPr lang="en-US" altLang="hu-HU" dirty="0"/>
              <a:t>Random Forests</a:t>
            </a:r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574E588-F9F0-42A4-9DE1-20748CE4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01" y="2895600"/>
            <a:ext cx="68103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11">
            <a:extLst>
              <a:ext uri="{FF2B5EF4-FFF2-40B4-BE49-F238E27FC236}">
                <a16:creationId xmlns:a16="http://schemas.microsoft.com/office/drawing/2014/main" id="{C6C2F0B6-B594-4223-B4A5-38750AA8D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 created a diversity of base learners by creating different variants of the training dataset randomly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we do not have direct control over the usefulness of the newly added classifiers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expect a better performance if the learners also </a:t>
            </a:r>
            <a:r>
              <a:rPr lang="en-US" altLang="hu-H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comple-mented</a:t>
            </a: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other 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would have “expertise” on different subsets of the data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they would work better on different subsets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idea of boosting is to generate a series of base learners which complement each other 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this, we will force each learner to focus on the mistakes of the previous learner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F560E6-5486-43F1-ABE9-9FB8C4EF85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hu-HU" dirty="0"/>
              <a:t> Boosting 1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11">
            <a:extLst>
              <a:ext uri="{FF2B5EF4-FFF2-40B4-BE49-F238E27FC236}">
                <a16:creationId xmlns:a16="http://schemas.microsoft.com/office/drawing/2014/main" id="{A54C4F47-D3D8-48D4-BAA9-C5ABEA83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the importance of each sample by assigning weights to the samples</a:t>
            </a:r>
          </a:p>
          <a:p>
            <a:pPr lvl="2" eaLnBrk="1" hangingPunct="1"/>
            <a:r>
              <a:rPr lang="en-US" altLang="hu-H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 classification </a:t>
            </a:r>
            <a:r>
              <a:rPr lang="en-US" altLang="hu-HU" sz="17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smaller weights  </a:t>
            </a:r>
          </a:p>
          <a:p>
            <a:pPr lvl="2" eaLnBrk="1" hangingPunct="1"/>
            <a:r>
              <a:rPr lang="en-US" altLang="hu-H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Misclassified samples </a:t>
            </a:r>
            <a:r>
              <a:rPr lang="en-US" altLang="hu-HU" sz="17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hu-H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larger weights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weights can influence the algorithm in two ways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by sampling: the weights influence the resampling process</a:t>
            </a:r>
          </a:p>
          <a:p>
            <a:pPr lvl="2" eaLnBrk="1" hangingPunct="1"/>
            <a:r>
              <a:rPr lang="en-US" altLang="hu-H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more general solution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by weighting: the weights influence the learner</a:t>
            </a:r>
          </a:p>
          <a:p>
            <a:pPr lvl="2" eaLnBrk="1" hangingPunct="1"/>
            <a:r>
              <a:rPr lang="en-US" altLang="hu-H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only with certain learners</a:t>
            </a:r>
            <a:endParaRPr lang="hu-HU" altLang="hu-H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also makes the aggregation process more clever: We will aggregate the base learners using weighted voting</a:t>
            </a:r>
          </a:p>
          <a:p>
            <a:pPr lvl="1" eaLnBrk="1" hangingPunct="1"/>
            <a:r>
              <a:rPr lang="en-US" altLang="hu-H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weak classifier gets a larger weight</a:t>
            </a:r>
          </a:p>
          <a:p>
            <a:pPr lvl="1" eaLnBrk="1" hangingPunct="1"/>
            <a:r>
              <a:rPr lang="en-US" altLang="hu-H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iteratively add new base learners, and iteratively increase the accuracy of the combined model</a:t>
            </a:r>
            <a:endParaRPr lang="hu-HU" altLang="hu-H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D8D6DC-8090-477D-836B-08BAB6406F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hu-HU" dirty="0"/>
              <a:t>Boosting 2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951F7A-99B2-4AC8-BC8B-8CF2EC7F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4D50A-20D2-4BDD-8275-DB39FFF0E5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hu-HU" sz="3000" dirty="0"/>
              <a:t> AdaBoost 1 (Adaptive Boosting)</a:t>
            </a:r>
            <a:endParaRPr lang="en-GB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7C201-FAB2-4D9F-9BEA-90E7D58C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44" y="1027868"/>
            <a:ext cx="8583912" cy="52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04ED07-65DF-4256-8ED7-B0CA75F8C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3B4B7-6716-4F19-B2FF-96C28F4C4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Ada Boost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B8ABF-A5DC-4F34-86AE-5F10A27C9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979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8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452B93-53C1-4840-80F0-A1170768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E6EF-5250-4D0D-8459-D09184CBE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Ada Boost Example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BFD2B-0A35-40E5-883C-60731C84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349"/>
            <a:ext cx="91440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0ADA7-3883-41F3-8105-810B7C22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Ensemble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Bagging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Boosting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/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/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E76543-22D7-42F5-AD71-14E142FE24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78856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2403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4980F-AF74-451F-872A-DC404E5E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B3A2-F057-4EAD-B0C5-E4B5A3B868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830B0-F9A6-44B1-9856-065A863B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84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0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D53D01-9422-4844-BE98-7C00D726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52A28-FD93-4C20-B35F-815AA4EB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4" y="1072784"/>
            <a:ext cx="9144000" cy="5140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ADD477-BCF5-4918-AE2B-EB329DB4D6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490445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AD430-35CF-4028-A38E-C7D91DFAF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BE368-1037-4942-A15E-6A5C9467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84"/>
            <a:ext cx="9144000" cy="5140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F348BE-BD78-45B1-BC4C-567BFCA711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2204087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A21AA4-5284-4A5C-AEFC-159966CAB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2046A-8667-4BA6-AEF8-3B149170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77FFAF-57A7-4716-AB60-6472B26A9E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314255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3E6E37-1FDC-4493-BC16-59A7C4856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2D999-1FC9-43B3-9C21-13639D84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F17939-1B57-4C03-9771-525ED2B55C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4089177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8F535-B1EA-40B8-B720-5A0EC107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FF83F-9259-4CF8-96E3-1C45B358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84"/>
            <a:ext cx="9144000" cy="5140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4C868D-3763-42F9-9C1B-BFAEA9E3A8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1609347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39A103-298B-4BA5-A0A0-D4128BADB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21682-3D46-4F55-9A2F-82F96B3BC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265FCA-65B5-4862-B138-D3731C6D29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166843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77469B-502A-4575-9247-B941EB29C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1B83C-97AC-4ECB-B8AF-8BBAD8E29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84"/>
            <a:ext cx="9144000" cy="5140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8056D7-34DB-4F99-8544-B0F9A07FD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2627453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92EA57-2BA0-49E9-9FDE-2C9565DD7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D30C1-8A37-43B4-9B21-E883ECFCE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382"/>
            <a:ext cx="9144000" cy="5140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05FCB7-9BA2-4167-96A2-2C1A96E112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361975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CE54EB-3B4B-41A8-9AEB-5F40282B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7EFF5-8F24-4E1A-A714-02CFCC73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072784"/>
            <a:ext cx="9144000" cy="5140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3FDCCE-5D4F-4AA6-8D6E-FE2CD7DD0B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18883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018B5D-D457-4FE7-9C7A-DA33A14BB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hu-H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Concordet’s</a:t>
            </a: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jury theorem (1785): imagine that a group of people has to select between two choices (from which only one is correct). They vote independently, and the probability that they vote correctly is </a:t>
            </a:r>
            <a:r>
              <a:rPr lang="en-US" altLang="hu-H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votes are combined by the majority rule. Let M denote the probability that the majority vote is correct.</a:t>
            </a:r>
          </a:p>
          <a:p>
            <a:pPr lvl="1"/>
            <a:r>
              <a:rPr lang="en-US" alt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Concordet’s</a:t>
            </a: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 says that if p&gt;0.5 then M</a:t>
            </a: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1 if the number of votes goes to infinity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This means that the crowd is more clever than the individuals under relatively weak assumptions</a:t>
            </a:r>
          </a:p>
          <a:p>
            <a:pPr lvl="1"/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Each individual must be correct with </a:t>
            </a: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p&gt;0.5 (better than random guessing)</a:t>
            </a:r>
          </a:p>
          <a:p>
            <a:pPr lvl="1"/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should make independent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how can we apply this idea in machine learning?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hu-H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  <a:r>
              <a:rPr lang="en-GB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the process by which multiple models, such as classifiers or experts, are strategically generated and combined to solve a particular computational intelligence problem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hu-H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09AD-3477-480D-8A5F-01B63114F7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Basic Idea</a:t>
            </a:r>
          </a:p>
        </p:txBody>
      </p:sp>
    </p:spTree>
    <p:extLst>
      <p:ext uri="{BB962C8B-B14F-4D97-AF65-F5344CB8AC3E}">
        <p14:creationId xmlns:p14="http://schemas.microsoft.com/office/powerpoint/2010/main" val="3710005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76CA3-8857-4938-B7FC-BD1FB5F7A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D7754-E676-4E42-A686-31D2C9AD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" y="1072784"/>
            <a:ext cx="9144000" cy="5140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7D66E9-6A15-4918-835E-C6B00D9A84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138" y="169863"/>
            <a:ext cx="6324600" cy="363537"/>
          </a:xfrm>
        </p:spPr>
        <p:txBody>
          <a:bodyPr>
            <a:noAutofit/>
          </a:bodyPr>
          <a:lstStyle/>
          <a:p>
            <a:r>
              <a:rPr lang="en-GB" dirty="0"/>
              <a:t>Ada Boost Example </a:t>
            </a:r>
          </a:p>
        </p:txBody>
      </p:sp>
    </p:spTree>
    <p:extLst>
      <p:ext uri="{BB962C8B-B14F-4D97-AF65-F5344CB8AC3E}">
        <p14:creationId xmlns:p14="http://schemas.microsoft.com/office/powerpoint/2010/main" val="1878144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9D102D-5FF6-4D0B-B073-D352BD638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F457-DCA2-4F97-B59C-7AE77E3D65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sz="3000" dirty="0"/>
              <a:t>Round 2 with new values of 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869FF-F90A-4081-A193-2800B4FB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673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07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01E5B7-66CE-46AB-9243-1ACA489E6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8477A-BF16-4380-997C-4891F277B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/>
          <a:stretch/>
        </p:blipFill>
        <p:spPr>
          <a:xfrm>
            <a:off x="182164" y="1072784"/>
            <a:ext cx="8779672" cy="5140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E16EC-415D-467D-A4A3-58CC62D147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sz="3000" dirty="0"/>
              <a:t>Round 2 with new values of W</a:t>
            </a:r>
          </a:p>
        </p:txBody>
      </p:sp>
    </p:spTree>
    <p:extLst>
      <p:ext uri="{BB962C8B-B14F-4D97-AF65-F5344CB8AC3E}">
        <p14:creationId xmlns:p14="http://schemas.microsoft.com/office/powerpoint/2010/main" val="1246094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615156-FE3C-4D90-A3C5-24D3C1F4F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40834-4373-46FB-9D62-8D7E69D8D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"/>
          <a:stretch/>
        </p:blipFill>
        <p:spPr>
          <a:xfrm>
            <a:off x="114943" y="1072784"/>
            <a:ext cx="8932072" cy="5140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306348-BBD2-435A-B8D3-D9E0A26DFD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sz="3000" dirty="0"/>
              <a:t>Round 2 with new values of W</a:t>
            </a:r>
          </a:p>
        </p:txBody>
      </p:sp>
    </p:spTree>
    <p:extLst>
      <p:ext uri="{BB962C8B-B14F-4D97-AF65-F5344CB8AC3E}">
        <p14:creationId xmlns:p14="http://schemas.microsoft.com/office/powerpoint/2010/main" val="3263117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2A3CA7-C2EF-441C-8E75-51ABBBD6D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CAD3A-A536-4654-B821-692425E1F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84"/>
            <a:ext cx="9144000" cy="5140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C1BBE7-0B13-4D0F-902A-2653F1642E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324600" cy="363845"/>
          </a:xfrm>
        </p:spPr>
        <p:txBody>
          <a:bodyPr>
            <a:noAutofit/>
          </a:bodyPr>
          <a:lstStyle/>
          <a:p>
            <a:r>
              <a:rPr lang="en-GB" sz="3000" dirty="0"/>
              <a:t>Round 2 with new values of W</a:t>
            </a:r>
          </a:p>
        </p:txBody>
      </p:sp>
    </p:spTree>
    <p:extLst>
      <p:ext uri="{BB962C8B-B14F-4D97-AF65-F5344CB8AC3E}">
        <p14:creationId xmlns:p14="http://schemas.microsoft.com/office/powerpoint/2010/main" val="665458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845ADE-31D5-4D6D-8A92-6CA60A528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89EB5-315E-4648-BBEF-FFD57FC9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409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7E9EB-A236-4376-8CA8-8516FDC97F65}"/>
              </a:ext>
            </a:extLst>
          </p:cNvPr>
          <p:cNvSpPr txBox="1">
            <a:spLocks/>
          </p:cNvSpPr>
          <p:nvPr/>
        </p:nvSpPr>
        <p:spPr>
          <a:xfrm>
            <a:off x="211928" y="133965"/>
            <a:ext cx="6324600" cy="3638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-34290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itchFamily="34" charset="0"/>
              <a:buNone/>
              <a:defRPr sz="3600" b="1" kern="1200" spc="-15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/>
              <a:t>Round 3 with new values of W</a:t>
            </a:r>
          </a:p>
        </p:txBody>
      </p:sp>
    </p:spTree>
    <p:extLst>
      <p:ext uri="{BB962C8B-B14F-4D97-AF65-F5344CB8AC3E}">
        <p14:creationId xmlns:p14="http://schemas.microsoft.com/office/powerpoint/2010/main" val="3200794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810916-2A18-4633-B92C-E39360460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4DDD9-DF58-49DE-A7C1-18BAF9F8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84"/>
            <a:ext cx="9144000" cy="5140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D64FCF-CBCF-4EE9-A7E1-2338C1FDA9AF}"/>
              </a:ext>
            </a:extLst>
          </p:cNvPr>
          <p:cNvSpPr txBox="1">
            <a:spLocks/>
          </p:cNvSpPr>
          <p:nvPr/>
        </p:nvSpPr>
        <p:spPr>
          <a:xfrm>
            <a:off x="211928" y="259599"/>
            <a:ext cx="6324600" cy="3638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-34290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itchFamily="34" charset="0"/>
              <a:buNone/>
              <a:defRPr sz="3600" b="1" kern="1200" spc="-15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/>
              <a:t>Round 3 with new values of W</a:t>
            </a:r>
          </a:p>
        </p:txBody>
      </p:sp>
    </p:spTree>
    <p:extLst>
      <p:ext uri="{BB962C8B-B14F-4D97-AF65-F5344CB8AC3E}">
        <p14:creationId xmlns:p14="http://schemas.microsoft.com/office/powerpoint/2010/main" val="1108610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F6BEC7-7A72-4924-80CF-545812F84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1E11D-3B14-421D-BAC5-93FF352D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4" y="1072784"/>
            <a:ext cx="9144000" cy="5140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D73DBE-BC45-4500-9496-C4958F4B403A}"/>
              </a:ext>
            </a:extLst>
          </p:cNvPr>
          <p:cNvSpPr txBox="1">
            <a:spLocks/>
          </p:cNvSpPr>
          <p:nvPr/>
        </p:nvSpPr>
        <p:spPr>
          <a:xfrm>
            <a:off x="211928" y="133965"/>
            <a:ext cx="6324600" cy="3638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-34290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itchFamily="34" charset="0"/>
              <a:buNone/>
              <a:defRPr sz="3600" b="1" kern="1200" spc="-15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/>
              <a:t>Round 3 with new values of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FCE40-B9F8-48BF-90C5-4E947307CAD3}"/>
              </a:ext>
            </a:extLst>
          </p:cNvPr>
          <p:cNvSpPr txBox="1"/>
          <p:nvPr/>
        </p:nvSpPr>
        <p:spPr>
          <a:xfrm>
            <a:off x="1524000" y="4648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Miss class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039E9-E1CC-4872-83A5-EDC7DBC7111E}"/>
              </a:ext>
            </a:extLst>
          </p:cNvPr>
          <p:cNvSpPr txBox="1"/>
          <p:nvPr/>
        </p:nvSpPr>
        <p:spPr>
          <a:xfrm>
            <a:off x="4419600" y="4615934"/>
            <a:ext cx="211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Miss class B and 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574B5-4AFF-4BA7-AF83-76AD1A1AEFB8}"/>
              </a:ext>
            </a:extLst>
          </p:cNvPr>
          <p:cNvSpPr txBox="1"/>
          <p:nvPr/>
        </p:nvSpPr>
        <p:spPr>
          <a:xfrm>
            <a:off x="7056836" y="4627418"/>
            <a:ext cx="211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Miss class A and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81053-8DCD-44BA-9602-3D3E32CE208F}"/>
              </a:ext>
            </a:extLst>
          </p:cNvPr>
          <p:cNvSpPr txBox="1"/>
          <p:nvPr/>
        </p:nvSpPr>
        <p:spPr>
          <a:xfrm>
            <a:off x="533400" y="5257800"/>
            <a:ext cx="449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Any two added together is greater than third. </a:t>
            </a:r>
          </a:p>
        </p:txBody>
      </p:sp>
    </p:spTree>
    <p:extLst>
      <p:ext uri="{BB962C8B-B14F-4D97-AF65-F5344CB8AC3E}">
        <p14:creationId xmlns:p14="http://schemas.microsoft.com/office/powerpoint/2010/main" val="3477652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914400"/>
            <a:ext cx="7969664" cy="2362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BAGGING VS BOOSTING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31" y="3243618"/>
            <a:ext cx="83058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08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BAGGING VS BOOSTING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813376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6518B2-18EA-44B1-86AB-19C6B8EC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learner: we seek to produce one classifier for which the classification error can be made arbitrarily small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learner: a classifier which is just better than random guessing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learning: </a:t>
            </a:r>
            <a:r>
              <a:rPr lang="hu-HU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creating one strong classifier, we create a huge set of weak classifiers, then we combine their outputs into one final decision</a:t>
            </a:r>
          </a:p>
          <a:p>
            <a:pPr lvl="1"/>
            <a:r>
              <a:rPr lang="hu-HU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Concordet</a:t>
            </a: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theorem, under proper conditions we can expect that the ensemble model can attain an error rate that is arbitrarily close to zero</a:t>
            </a:r>
            <a:endParaRPr lang="hu-HU" alt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creating a lot of weak classifiers is hopefully a much easier task than to create one strong classifier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AAAD3-1156-4756-AA7F-7E273C51AE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hu-HU" dirty="0"/>
              <a:t>Strong vs. weak learners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21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139678" cy="304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r>
              <a:rPr lang="en-US" dirty="0"/>
              <a:t>BAGGING VS BOOSTING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665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772CF0-CDEF-491D-8819-606AC8471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https://www.inf.uszeged.hu/~tothl/ML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Chapter 13, </a:t>
            </a:r>
            <a:r>
              <a:rPr lang="en-GB" dirty="0" err="1"/>
              <a:t>Marsland</a:t>
            </a:r>
            <a:r>
              <a:rPr lang="en-GB" dirty="0"/>
              <a:t> Stephen, Machine Learning – An Algorithmic Perspective, 2e, CRC Press,2015.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Chapter 17, </a:t>
            </a:r>
            <a:r>
              <a:rPr lang="en-GB" dirty="0" err="1"/>
              <a:t>Alpaydin</a:t>
            </a:r>
            <a:r>
              <a:rPr lang="en-GB" dirty="0"/>
              <a:t> </a:t>
            </a:r>
            <a:r>
              <a:rPr lang="en-GB" dirty="0" err="1"/>
              <a:t>Ethem</a:t>
            </a:r>
            <a:r>
              <a:rPr lang="en-GB" dirty="0"/>
              <a:t>. Introduction to Machine Learning, 3e, PHI, 2014.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https://www.youtube.com/watch?v=9CPsYsB4OLI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787B-3F7B-41BF-A990-2435CD7992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932178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5105400"/>
            <a:ext cx="8458200" cy="6858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BB477C-1939-4BA7-985B-3F87598FF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4DC3-9632-48A4-AABD-C589623414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Ensemble Learning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368D14-0505-43FA-BED8-93BD45433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444491"/>
            <a:ext cx="5995987" cy="437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57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11">
            <a:extLst>
              <a:ext uri="{FF2B5EF4-FFF2-40B4-BE49-F238E27FC236}">
                <a16:creationId xmlns:a16="http://schemas.microsoft.com/office/drawing/2014/main" id="{58894FB1-4C1B-4BFF-9B65-370AD32E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same classifier on the same training data several times would give the same result for most machine learning algorithms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Exception: methods where the training involves some randomness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these classifiers would make no sense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combination gives the best result if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classifier outputs for the same input are diverse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classifiers operate independently (or at least partially independently)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classifiers have some unique or “local” knowledge </a:t>
            </a:r>
          </a:p>
          <a:p>
            <a:pPr lvl="2" eaLnBrk="1" hangingPunct="1"/>
            <a:r>
              <a:rPr lang="en-US" altLang="hu-H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they are trained on different (or at least partially different) training data sets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have some formalism to combine (aggregate) the opinions of the various classifiers</a:t>
            </a:r>
          </a:p>
          <a:p>
            <a:pPr lvl="1" eaLnBrk="1" hangingPunct="1"/>
            <a:endParaRPr lang="en-US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 2" panose="05020102010507070707" pitchFamily="18" charset="2"/>
              <a:buNone/>
            </a:pPr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5FC0F-AB02-4613-A7C8-486705F4A0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hu-HU" dirty="0"/>
              <a:t>Conditions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11">
            <a:extLst>
              <a:ext uri="{FF2B5EF4-FFF2-40B4-BE49-F238E27FC236}">
                <a16:creationId xmlns:a16="http://schemas.microsoft.com/office/drawing/2014/main" id="{A4B4138D-30B9-43D5-A901-B8D84EA87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combine </a:t>
            </a:r>
            <a:r>
              <a:rPr lang="en-US" altLang="hu-H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learning algorithms </a:t>
            </a: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(“hybridization”)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can train a GMM, an SVM, a k-NN,… over the same data, and then combine their output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combine the same learning algorithm trained several times over the same data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works only if there is some random factor in the training method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E.g.: neural networks trained with </a:t>
            </a:r>
            <a:r>
              <a:rPr lang="en-US" altLang="hu-H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random initialization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combine the same learning algorithm trained over </a:t>
            </a:r>
            <a:r>
              <a:rPr lang="en-US" altLang="hu-H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subsets</a:t>
            </a: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u-H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training data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try using </a:t>
            </a:r>
            <a:r>
              <a:rPr lang="en-US" altLang="hu-H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subsets of the features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hu-H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subsets of the target classes </a:t>
            </a:r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(multi-class task, lot of classes)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certain algorithms we can use the same algorithm over the same data, but with a </a:t>
            </a:r>
            <a:r>
              <a:rPr lang="en-US" altLang="hu-H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weighting over the data instances</a:t>
            </a:r>
          </a:p>
          <a:p>
            <a:pPr lvl="1" eaLnBrk="1" hangingPunct="1"/>
            <a:endParaRPr lang="en-US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 2" panose="05020102010507070707" pitchFamily="18" charset="2"/>
              <a:buNone/>
            </a:pPr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F7396F-3312-4F3A-877F-FD4778BF03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hu-HU" dirty="0"/>
              <a:t> </a:t>
            </a:r>
            <a:r>
              <a:rPr lang="en-US" altLang="hu-HU" sz="11200" dirty="0"/>
              <a:t>How to produce diverse classifiers?</a:t>
            </a:r>
            <a:endParaRPr lang="en-GB" sz="1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11">
            <a:extLst>
              <a:ext uri="{FF2B5EF4-FFF2-40B4-BE49-F238E27FC236}">
                <a16:creationId xmlns:a16="http://schemas.microsoft.com/office/drawing/2014/main" id="{143419B7-5C15-4328-8071-D7E0AF7B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decision tree is a very popular choice for combination-based methods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(Small) decision trees are not really efficient classifiers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their training is very simple and fast, so it is very easy to create an ensemble learner from a huge set of (small) decision trees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decision tree algorithm is deterministic, how can we modify it to produce different learners at different runs?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randomization – use different subsets of training data for each tree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“Random subspace” method – each tree is grown using a random subset of the features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randomization – instead of choosing the best attribute for node splitting, we select an attribute randomly from the K best attributes</a:t>
            </a:r>
          </a:p>
          <a:p>
            <a:pPr lvl="1" eaLnBrk="1" hangingPunct="1"/>
            <a:endParaRPr lang="en-US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en-US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 2" panose="05020102010507070707" pitchFamily="18" charset="2"/>
              <a:buNone/>
            </a:pPr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1A09F-1859-4381-86B3-70D0A8837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9555"/>
            <a:ext cx="6858000" cy="363845"/>
          </a:xfrm>
        </p:spPr>
        <p:txBody>
          <a:bodyPr>
            <a:noAutofit/>
          </a:bodyPr>
          <a:lstStyle/>
          <a:p>
            <a:r>
              <a:rPr lang="en-US" altLang="hu-HU" dirty="0"/>
              <a:t> Randomization of decision trees</a:t>
            </a: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11">
            <a:extLst>
              <a:ext uri="{FF2B5EF4-FFF2-40B4-BE49-F238E27FC236}">
                <a16:creationId xmlns:a16="http://schemas.microsoft.com/office/drawing/2014/main" id="{9AC18852-8503-4927-A38C-E276FA674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hu-HU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methods to combine (aggregate) the outputs of the various classifiers</a:t>
            </a:r>
          </a:p>
          <a:p>
            <a:pPr eaLnBrk="1" hangingPunct="1"/>
            <a:r>
              <a:rPr lang="en-US" altLang="hu-HU" sz="2200">
                <a:latin typeface="Times New Roman" panose="02020603050405020304" pitchFamily="18" charset="0"/>
                <a:cs typeface="Times New Roman" panose="02020603050405020304" pitchFamily="18" charset="0"/>
              </a:rPr>
              <a:t>When the output is a class label:</a:t>
            </a:r>
          </a:p>
          <a:p>
            <a:pPr lvl="1" eaLnBrk="1" hangingPunct="1"/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</a:t>
            </a:r>
          </a:p>
          <a:p>
            <a:pPr lvl="1" eaLnBrk="1" hangingPunct="1"/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Weighted majority voting (e.g we can weight </a:t>
            </a:r>
            <a:b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each classifier by its reliability (which also has </a:t>
            </a:r>
            <a:b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 be estimated somehow, of course…)</a:t>
            </a:r>
          </a:p>
          <a:p>
            <a:pPr eaLnBrk="1" hangingPunct="1"/>
            <a:r>
              <a:rPr lang="en-US" altLang="hu-HU" sz="2200">
                <a:latin typeface="Times New Roman" panose="02020603050405020304" pitchFamily="18" charset="0"/>
                <a:cs typeface="Times New Roman" panose="02020603050405020304" pitchFamily="18" charset="0"/>
              </a:rPr>
              <a:t>When the output is numeric (e.g. a probability </a:t>
            </a:r>
            <a:br>
              <a:rPr lang="en-US" altLang="hu-HU" sz="2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u-HU" sz="2200">
                <a:latin typeface="Times New Roman" panose="02020603050405020304" pitchFamily="18" charset="0"/>
                <a:cs typeface="Times New Roman" panose="02020603050405020304" pitchFamily="18" charset="0"/>
              </a:rPr>
              <a:t>estimate for each class c</a:t>
            </a:r>
            <a:r>
              <a:rPr lang="en-US" altLang="hu-HU" sz="2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u-HU" sz="220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lvl="1" eaLnBrk="1" hangingPunct="1"/>
            <a:r>
              <a:rPr lang="en-US" altLang="hu-HU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can combine the d</a:t>
            </a:r>
            <a:r>
              <a:rPr lang="en-US" altLang="hu-HU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hu-H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scores by </a:t>
            </a:r>
            <a:br>
              <a:rPr lang="en-US" altLang="hu-HU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u-HU" sz="2000">
                <a:latin typeface="Times New Roman" panose="02020603050405020304" pitchFamily="18" charset="0"/>
                <a:cs typeface="Times New Roman" panose="02020603050405020304" pitchFamily="18" charset="0"/>
              </a:rPr>
              <a:t>taking their (weighted) mean, product, </a:t>
            </a:r>
            <a:br>
              <a:rPr lang="en-US" altLang="hu-HU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hu-HU" sz="2000">
                <a:latin typeface="Times New Roman" panose="02020603050405020304" pitchFamily="18" charset="0"/>
                <a:cs typeface="Times New Roman" panose="02020603050405020304" pitchFamily="18" charset="0"/>
              </a:rPr>
              <a:t>minimum, maximum, …</a:t>
            </a:r>
          </a:p>
          <a:p>
            <a:pPr eaLnBrk="1" hangingPunct="1"/>
            <a:r>
              <a:rPr lang="en-US" altLang="hu-HU" sz="2200">
                <a:latin typeface="Times New Roman" panose="02020603050405020304" pitchFamily="18" charset="0"/>
                <a:cs typeface="Times New Roman" panose="02020603050405020304" pitchFamily="18" charset="0"/>
              </a:rPr>
              <a:t>Stacking</a:t>
            </a:r>
          </a:p>
          <a:p>
            <a:pPr lvl="1" eaLnBrk="1" hangingPunct="1"/>
            <a:r>
              <a:rPr lang="en-US" altLang="hu-HU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using the above simple aggregation rules, we can train yet another classifier on the output values of the base classifiers</a:t>
            </a:r>
            <a:endParaRPr lang="hu-HU" altLang="hu-H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 2" panose="05020102010507070707" pitchFamily="18" charset="2"/>
              <a:buNone/>
            </a:pPr>
            <a:endParaRPr lang="hu-HU" altLang="hu-H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hu-HU" altLang="hu-H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271AB9-F7E9-43D5-8960-44596C5E03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hu-HU" dirty="0"/>
              <a:t> </a:t>
            </a:r>
            <a:r>
              <a:rPr lang="en-US" altLang="hu-HU" sz="14400" dirty="0"/>
              <a:t>Aggregation methods</a:t>
            </a:r>
            <a:endParaRPr lang="en-GB" sz="14400" dirty="0"/>
          </a:p>
        </p:txBody>
      </p:sp>
      <p:pic>
        <p:nvPicPr>
          <p:cNvPr id="12293" name="Picture 3">
            <a:extLst>
              <a:ext uri="{FF2B5EF4-FFF2-40B4-BE49-F238E27FC236}">
                <a16:creationId xmlns:a16="http://schemas.microsoft.com/office/drawing/2014/main" id="{74F88FE4-21E7-46A8-9EDB-C3D9FE47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2" y="3497901"/>
            <a:ext cx="3959225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>
            <a:extLst>
              <a:ext uri="{FF2B5EF4-FFF2-40B4-BE49-F238E27FC236}">
                <a16:creationId xmlns:a16="http://schemas.microsoft.com/office/drawing/2014/main" id="{CFF0A639-1AE6-42DD-8DED-EF2FEF11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2" y="1258093"/>
            <a:ext cx="2089150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9076</TotalTime>
  <Words>1627</Words>
  <Application>Microsoft Office PowerPoint</Application>
  <PresentationFormat>On-screen Show (4:3)</PresentationFormat>
  <Paragraphs>162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Times New Roman</vt:lpstr>
      <vt:lpstr>Wingdings</vt:lpstr>
      <vt:lpstr>Wingdings 2</vt:lpstr>
      <vt:lpstr>Office Theme</vt:lpstr>
      <vt:lpstr>Machine Learning  CS F464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Nand Kumar</dc:creator>
  <cp:lastModifiedBy>Pranav Mothabhau Pawar</cp:lastModifiedBy>
  <cp:revision>1476</cp:revision>
  <dcterms:created xsi:type="dcterms:W3CDTF">2011-09-14T09:42:05Z</dcterms:created>
  <dcterms:modified xsi:type="dcterms:W3CDTF">2022-04-14T10:24:37Z</dcterms:modified>
</cp:coreProperties>
</file>